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687" r:id="rId3"/>
    <p:sldMasterId id="2147483699" r:id="rId4"/>
    <p:sldMasterId id="2147483711" r:id="rId5"/>
    <p:sldMasterId id="2147483723" r:id="rId6"/>
  </p:sldMasterIdLst>
  <p:notesMasterIdLst>
    <p:notesMasterId r:id="rId26"/>
  </p:notesMasterIdLst>
  <p:sldIdLst>
    <p:sldId id="258" r:id="rId7"/>
    <p:sldId id="269" r:id="rId8"/>
    <p:sldId id="260" r:id="rId9"/>
    <p:sldId id="275" r:id="rId10"/>
    <p:sldId id="297" r:id="rId11"/>
    <p:sldId id="262" r:id="rId12"/>
    <p:sldId id="263" r:id="rId13"/>
    <p:sldId id="264" r:id="rId14"/>
    <p:sldId id="274" r:id="rId15"/>
    <p:sldId id="299" r:id="rId16"/>
    <p:sldId id="300" r:id="rId17"/>
    <p:sldId id="301" r:id="rId18"/>
    <p:sldId id="302" r:id="rId19"/>
    <p:sldId id="303" r:id="rId20"/>
    <p:sldId id="281" r:id="rId21"/>
    <p:sldId id="293" r:id="rId22"/>
    <p:sldId id="287" r:id="rId23"/>
    <p:sldId id="296" r:id="rId24"/>
    <p:sldId id="304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A592A4B-79BC-4500-83CA-2D0E08C1FA3F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9E10B9A-A1A9-461D-A2F4-1D5B202C8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1C223-81D4-410A-AE22-27006973D864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EA5CC-FE54-40E4-9687-A9555BF72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384BB-DF26-4FA9-A8E2-DF0F71688F67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32239-B668-4D25-B359-1CE1B690F8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CCBFD-5E09-476E-84DE-71C59EB31FCC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D5605-FE48-489E-A68F-D47FE874B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60028-8827-4F4C-96CC-EAE492DF5B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0F6883A-2814-43B2-A61F-0E208B68F8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CBC93D0-F4E8-4313-B5EE-A94AB5D0B3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D92728-0A68-419A-BEE9-74A74E0833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DB1A5FC-4754-4522-9EA7-3DA484855B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AE55CFB-07AB-426C-A61A-12E2C562A0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B8AC886-4A52-449B-8822-5A4E773F2F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6D69984-DC2A-428B-8DEC-3ABDA132E3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79EE-96B6-4809-AAFF-642A09178B28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BE4DA-465B-40B8-BC3D-706C667AB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4359D0D-3512-438C-868E-E2F20A5004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EF4075-FA02-4E48-8FC5-8509CD51FC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3A36D58-E7E3-4AFC-A5BD-05DD0884DC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77FBE5A-C145-4CCD-A45C-82675A33D0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D3F7190-989A-4A2C-96E3-ADC94B69E6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B2EF511-A5CE-486D-B1A5-805B1EA2B1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6D57C2-991E-4196-BC41-B87021C719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C3931E-BD42-458F-AAEA-FBCE087262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EE679FA-80A6-47E4-8530-BF603ED5D9C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B6A2E1E-9EBC-44EF-9C3A-E0EC1CEB92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CD9D6-B5A5-4325-AEB3-360679D6BBB2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6BD42-98F7-4279-A183-3CF17E5C0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A3A84A-6974-4E6A-9E93-34ACA231A2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C8F84AE-58E2-4CCB-A83D-3DBC4DA10C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E23504E-6127-454E-94CF-E8991C3E6E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199DB55-9F5F-4BFF-8232-0437F360BA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45D3639-4605-4CB3-BF64-ED06AD60F6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20D9AED-CF1F-425D-BBE8-6190FC6C75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403FC09-311B-43BF-919E-435EDC81AE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595BB49-4BF0-4E8F-AC81-F380470A6A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7F94B82-B52B-4E25-A4EF-5B5F39229D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FF09A7B-E43A-414C-9A5D-55E54BE70D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597F3-4037-4318-8727-68823ADDEC63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6CAF3-FD7F-4982-B824-DD64648F07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E3A535F-0E9B-4262-BA5F-6D68FA820A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C6402E1-77E2-47BE-BFDD-3560D8AA9A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4F7C494-D589-4E07-B09E-D2B6D7E3B8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2A2F701-2DAE-4F68-8AEB-4C8538E419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1B12E9-A3E6-4C4B-B105-C26C3ABC90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32AB52-F321-48F4-8017-674CF3D71C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BDC3217-B6BA-40E0-9AFC-3403ACC37A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B72B657-4540-43B7-AD58-2B40BC2F41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7E96F4D-1F78-4FEA-B62E-1BCB8A30E2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B9E0F8-F9E2-49E2-AF17-343D91E3C8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A9EE6-C566-4FB5-93B2-FC9963D79F7D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09961-01E1-4881-B011-803D1F967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16A529-DBE3-4899-AFF6-11688018EE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DF94EBB-57CD-413C-951C-6F80C7B66F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44D7DC4-5186-43E5-AA09-4B64A59881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9F287F5-7884-4D9A-B397-F495F65498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03023DB-423C-420D-991B-C8DB5E9048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5705F7C-D074-4CDE-B021-32EE126E5B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60D5674-1729-4C13-A4D5-29F5EB8F25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595257F-9F62-43D4-A5CA-8D83BACAED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428A8D5-8191-4660-999B-C205314BE6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9409CA-77F1-4238-8DBB-9EC56350CF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4AF05-F309-4E4B-BA2B-268DE2FBCD69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4C3FB-BD65-4165-9E2E-08385A54B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8EA6B07-5689-47F7-BC92-98965CF807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5EAED12-2718-4F67-AC6A-53B993E933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A77D4E2-A40E-46B5-AB47-36A86FD0AC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58708E5-95C8-4BEE-8D8E-B3F1E67253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275669A-69FA-4537-8E38-AF9617D5E5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76CF7C2-048A-4ACF-8472-100E6E4F43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01D92C-4738-46DA-9A83-FB393CF7E1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F8C61B-207E-45DD-884B-29B9091ABD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F83F68-D225-4CAE-9868-5964C51FCF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8DF40-5100-4923-9033-9718D4782CB6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CA47B-9749-4766-A6A6-61A03B18F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D630D-83C3-4E97-BE66-F7C0F1612323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114D3-DCD2-4DB4-87EF-B2E5D035B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9653C-9E5F-41F8-A7B5-2CC517DD3C0D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6CDDE-35FC-4FAE-A54B-C4073F739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08B8FC-8B7D-4ED3-8025-C8AC76D142AB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B4A8BB-AA9F-43AF-8A72-56BD5183C9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0" r:id="rId2"/>
    <p:sldLayoutId id="2147483789" r:id="rId3"/>
    <p:sldLayoutId id="2147483788" r:id="rId4"/>
    <p:sldLayoutId id="2147483787" r:id="rId5"/>
    <p:sldLayoutId id="2147483786" r:id="rId6"/>
    <p:sldLayoutId id="2147483785" r:id="rId7"/>
    <p:sldLayoutId id="2147483784" r:id="rId8"/>
    <p:sldLayoutId id="2147483783" r:id="rId9"/>
    <p:sldLayoutId id="2147483782" r:id="rId10"/>
    <p:sldLayoutId id="2147483781" r:id="rId11"/>
    <p:sldLayoutId id="21474837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50000">
              <a:srgbClr val="FFFFFF"/>
            </a:gs>
            <a:gs pos="100000">
              <a:srgbClr val="FF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99BBFFA-66F0-4A31-864C-EAD651B52E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59719248-F51B-41D3-9F88-428A9107E5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BE347C3E-F006-4DAC-AD4E-6ED17498E1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23B24B66-8C9D-4D65-8B51-3FB370DF3C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139600F3-3B5B-4AFD-8AC6-28E798CDA5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Тема урока :</a:t>
            </a:r>
          </a:p>
        </p:txBody>
      </p:sp>
      <p:pic>
        <p:nvPicPr>
          <p:cNvPr id="7987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890213" y="1548698"/>
            <a:ext cx="4752527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defRPr/>
            </a:pPr>
            <a:r>
              <a:rPr lang="ru-RU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уравнений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1268760"/>
            <a:ext cx="3024336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bg1"/>
                  </a:solidFill>
                </a:ln>
              </a:rPr>
              <a:t>Тема урока: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8794" y="1124744"/>
            <a:ext cx="915279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 err="1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Физминутка</a:t>
            </a:r>
            <a:endParaRPr lang="ru-RU" sz="54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pic>
        <p:nvPicPr>
          <p:cNvPr id="90114" name="Picture 2" descr="http://im5-tub-ru.yandex.net/i?id=76162144-09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7513" y="2349500"/>
            <a:ext cx="5761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2051050" y="692150"/>
            <a:ext cx="4824413" cy="4752975"/>
          </a:xfrm>
          <a:prstGeom prst="ellipse">
            <a:avLst/>
          </a:prstGeom>
          <a:noFill/>
          <a:ln w="57150">
            <a:solidFill>
              <a:srgbClr val="FFFF99"/>
            </a:solidFill>
            <a:round/>
            <a:headEnd/>
            <a:tailEnd/>
          </a:ln>
          <a:extLst>
            <a:ext uri="{909E8E84-426E-40DD-AFC4-6F175D3DCCD1}"/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000000"/>
              </a:solidFill>
              <a:latin typeface="Century" panose="02040604050505020304" pitchFamily="18" charset="0"/>
              <a:cs typeface="+mn-cs"/>
            </a:endParaRP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7019925" y="2205038"/>
            <a:ext cx="431800" cy="431800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000000"/>
              </a:solidFill>
              <a:latin typeface="Century" panose="02040604050505020304" pitchFamily="18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347 -0.25179 C -0.1625 -0.25179 -0.04722 -0.09896 -0.04722 0.08902 C -0.04722 0.277 -0.1625 0.43006 -0.30347 0.43006 C -0.44462 0.43006 -0.55903 0.277 -0.55903 0.08902 C -0.55903 -0.09896 -0.44462 -0.25179 -0.30347 -0.25179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40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348 -0.25179 C -0.16268 -0.25179 -0.04757 -0.09896 -0.04757 0.08902 C -0.04757 0.277 -0.16268 0.43006 -0.30348 0.43006 C -0.44479 0.43006 -0.55938 0.277 -0.55938 0.08902 C -0.55938 -0.09896 -0.44479 -0.25179 -0.30348 -0.25179 Z " pathEditMode="relative" rAng="0" ptsTypes="fffff">
                                      <p:cBhvr>
                                        <p:cTn id="9" dur="2000" spd="-100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Oval 6"/>
          <p:cNvSpPr>
            <a:spLocks noChangeArrowheads="1"/>
          </p:cNvSpPr>
          <p:nvPr/>
        </p:nvSpPr>
        <p:spPr bwMode="auto">
          <a:xfrm rot="-5400000">
            <a:off x="468312" y="3429001"/>
            <a:ext cx="576263" cy="576262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000000"/>
              </a:solidFill>
              <a:latin typeface="Century" panose="02040604050505020304" pitchFamily="18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98844E-6 C 0.00052 -0.09989 0.09357 -0.18197 0.20677 -0.18197 C 0.3401 -0.18197 0.38854 -0.09087 0.4085 -0.0363 L 0.42916 0.0363 C 0.45034 0.09086 0.50156 0.1815 0.65277 0.1815 C 0.74895 0.1815 0.85816 0.09988 0.85833 3.98844E-6 C 0.85833 -0.09989 0.74895 -0.18197 0.65277 -0.18197 C 0.50156 -0.18197 0.45034 -0.09087 0.42916 -0.0363 L 0.4085 0.0363 C 0.38854 0.08994 0.34027 0.1815 0.20764 0.1815 C 0.09357 0.1815 3.61111E-6 0.09988 3.61111E-6 3.98844E-6 Z " pathEditMode="relative" rAng="16200000" ptsTypes="ffFffffFfff">
                                      <p:cBhvr>
                                        <p:cTn id="6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91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827088" y="260350"/>
            <a:ext cx="1008062" cy="936625"/>
            <a:chOff x="340" y="1253"/>
            <a:chExt cx="635" cy="590"/>
          </a:xfrm>
        </p:grpSpPr>
        <p:sp>
          <p:nvSpPr>
            <p:cNvPr id="23582" name="AutoShape 28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83" name="AutoShape 32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7164388" y="3573463"/>
            <a:ext cx="1008062" cy="936625"/>
            <a:chOff x="340" y="1253"/>
            <a:chExt cx="635" cy="590"/>
          </a:xfrm>
        </p:grpSpPr>
        <p:sp>
          <p:nvSpPr>
            <p:cNvPr id="23580" name="AutoShape 43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81" name="AutoShape 44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4859338" y="3068638"/>
            <a:ext cx="1008062" cy="936625"/>
            <a:chOff x="340" y="1253"/>
            <a:chExt cx="635" cy="590"/>
          </a:xfrm>
        </p:grpSpPr>
        <p:sp>
          <p:nvSpPr>
            <p:cNvPr id="23578" name="AutoShape 49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79" name="AutoShape 50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2051050" y="2492375"/>
            <a:ext cx="1008063" cy="936625"/>
            <a:chOff x="340" y="1253"/>
            <a:chExt cx="635" cy="590"/>
          </a:xfrm>
        </p:grpSpPr>
        <p:sp>
          <p:nvSpPr>
            <p:cNvPr id="23576" name="AutoShape 52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77" name="AutoShape 53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900113" y="5445125"/>
            <a:ext cx="1008062" cy="936625"/>
            <a:chOff x="340" y="1253"/>
            <a:chExt cx="635" cy="590"/>
          </a:xfrm>
        </p:grpSpPr>
        <p:sp>
          <p:nvSpPr>
            <p:cNvPr id="23574" name="AutoShape 58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75" name="AutoShape 59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4356100" y="4941888"/>
            <a:ext cx="1008063" cy="936625"/>
            <a:chOff x="340" y="1253"/>
            <a:chExt cx="635" cy="590"/>
          </a:xfrm>
        </p:grpSpPr>
        <p:sp>
          <p:nvSpPr>
            <p:cNvPr id="23572" name="AutoShape 61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73" name="AutoShape 62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5292725" y="1341438"/>
            <a:ext cx="1008063" cy="936625"/>
            <a:chOff x="340" y="1253"/>
            <a:chExt cx="635" cy="590"/>
          </a:xfrm>
        </p:grpSpPr>
        <p:sp>
          <p:nvSpPr>
            <p:cNvPr id="23570" name="AutoShape 64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71" name="AutoShape 65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9" name="Group 66"/>
          <p:cNvGrpSpPr>
            <a:grpSpLocks/>
          </p:cNvGrpSpPr>
          <p:nvPr/>
        </p:nvGrpSpPr>
        <p:grpSpPr bwMode="auto">
          <a:xfrm>
            <a:off x="3924300" y="260350"/>
            <a:ext cx="1008063" cy="936625"/>
            <a:chOff x="340" y="1253"/>
            <a:chExt cx="635" cy="590"/>
          </a:xfrm>
        </p:grpSpPr>
        <p:sp>
          <p:nvSpPr>
            <p:cNvPr id="23568" name="AutoShape 67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69" name="AutoShape 68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10" name="Group 72"/>
          <p:cNvGrpSpPr>
            <a:grpSpLocks/>
          </p:cNvGrpSpPr>
          <p:nvPr/>
        </p:nvGrpSpPr>
        <p:grpSpPr bwMode="auto">
          <a:xfrm>
            <a:off x="7451725" y="260350"/>
            <a:ext cx="1008063" cy="936625"/>
            <a:chOff x="340" y="1253"/>
            <a:chExt cx="635" cy="590"/>
          </a:xfrm>
        </p:grpSpPr>
        <p:sp>
          <p:nvSpPr>
            <p:cNvPr id="23566" name="AutoShape 73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67" name="AutoShape 74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  <p:grpSp>
        <p:nvGrpSpPr>
          <p:cNvPr id="11" name="Group 75"/>
          <p:cNvGrpSpPr>
            <a:grpSpLocks/>
          </p:cNvGrpSpPr>
          <p:nvPr/>
        </p:nvGrpSpPr>
        <p:grpSpPr bwMode="auto">
          <a:xfrm>
            <a:off x="3924300" y="2420938"/>
            <a:ext cx="1008063" cy="936625"/>
            <a:chOff x="340" y="1253"/>
            <a:chExt cx="635" cy="590"/>
          </a:xfrm>
        </p:grpSpPr>
        <p:sp>
          <p:nvSpPr>
            <p:cNvPr id="23564" name="AutoShape 76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3565" name="AutoShape 77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3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-0.28856 C 0.15521 -0.28856 0.2757 -0.14936 0.2757 0.02196 C 0.2757 0.19306 0.15521 0.33295 0.00764 0.33295 C -0.1401 0.33295 -0.25989 0.19306 -0.25989 0.02196 C -0.25989 -0.14936 -0.1401 -0.28856 0.00764 -0.28856 Z " pathEditMode="relative" rAng="0" ptsTypes="fffff">
                                      <p:cBhvr>
                                        <p:cTn id="17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310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76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-0.28856 C 0.15434 -0.28856 0.27413 -0.14752 0.27413 0.0259 C 0.27413 0.19954 0.15434 0.34058 0.00764 0.34058 C -0.13889 0.34058 -0.25764 0.19954 -0.25764 0.0259 C -0.25764 -0.14752 -0.13889 -0.28856 0.00764 -0.28856 Z " pathEditMode="relative" rAng="0" ptsTypes="fffff">
                                      <p:cBhvr>
                                        <p:cTn id="177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4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79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23850" y="2781300"/>
            <a:ext cx="1008063" cy="936625"/>
            <a:chOff x="340" y="1253"/>
            <a:chExt cx="635" cy="590"/>
          </a:xfrm>
        </p:grpSpPr>
        <p:sp>
          <p:nvSpPr>
            <p:cNvPr id="24579" name="AutoShape 3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  <p:sp>
          <p:nvSpPr>
            <p:cNvPr id="24580" name="AutoShape 4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latin typeface="Century" panose="02040604050505020304" pitchFamily="18" charset="0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path" presetSubtype="0" repeatCount="3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2 -4.79769E-6 C -0.03142 -0.14104 0.06493 -0.25711 0.18212 -0.25711 C 0.32066 -0.25711 0.37049 -0.12855 0.39149 -0.05109 L 0.41354 0.05133 C 0.4349 0.12856 0.48768 0.25665 0.64445 0.25665 C 0.74427 0.25665 0.85781 0.14128 0.85781 -4.79769E-6 C 0.85781 -0.14104 0.74427 -0.25711 0.64445 -0.25711 C 0.48768 -0.25711 0.4349 -0.12855 0.41354 -0.05109 L 0.39149 0.05133 C 0.37049 0.12856 0.32066 0.25665 0.18212 0.25665 C 0.06493 0.25665 -0.03142 0.14128 -0.03142 -4.79769E-6 Z " pathEditMode="relative" rAng="16200000" ptsTypes="ffFffffFfff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6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4" name="Заголовок 1"/>
          <p:cNvSpPr>
            <a:spLocks noGrp="1"/>
          </p:cNvSpPr>
          <p:nvPr>
            <p:ph type="title"/>
          </p:nvPr>
        </p:nvSpPr>
        <p:spPr>
          <a:xfrm>
            <a:off x="971550" y="115888"/>
            <a:ext cx="7993063" cy="3659187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Удивительное сравнение можно сделать, основываясь на математических понятиях.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smtClean="0">
                <a:latin typeface="Times New Roman" pitchFamily="18" charset="0"/>
                <a:cs typeface="Times New Roman" pitchFamily="18" charset="0"/>
              </a:rPr>
              <a:t>Решите уравнение и определите кому принадлежат  слова: </a:t>
            </a:r>
            <a:r>
              <a:rPr lang="ru-RU" sz="2000" b="1" u="sng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“Человек - есть дробь. Числитель - это, сравнительно с другими, достоинства человека, знаменатель - это оценка человеком самого себя. Увеличить своего числителя - свои достоинства, не во власти человека, но всякий может уменьшить своего знаменателя - свое мнение о самом себе, а этим уменьшением приблизить к совершенству»…</a:t>
            </a:r>
          </a:p>
        </p:txBody>
      </p:sp>
      <p:sp>
        <p:nvSpPr>
          <p:cNvPr id="95235" name="Содержимое 2"/>
          <p:cNvSpPr>
            <a:spLocks noGrp="1"/>
          </p:cNvSpPr>
          <p:nvPr>
            <p:ph idx="1"/>
          </p:nvPr>
        </p:nvSpPr>
        <p:spPr>
          <a:xfrm>
            <a:off x="971550" y="3375025"/>
            <a:ext cx="7993063" cy="1439863"/>
          </a:xfrm>
        </p:spPr>
        <p:txBody>
          <a:bodyPr/>
          <a:lstStyle/>
          <a:p>
            <a:pPr eaLnBrk="1" hangingPunct="1"/>
            <a:endParaRPr lang="ru-RU" sz="1000" smtClean="0"/>
          </a:p>
          <a:p>
            <a:pPr eaLnBrk="1" hangingPunct="1">
              <a:buFont typeface="Arial" charset="0"/>
              <a:buNone/>
            </a:pPr>
            <a:r>
              <a:rPr lang="en-US" sz="5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5400" smtClean="0"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>х+3):0,5=50</a:t>
            </a:r>
          </a:p>
          <a:p>
            <a:pPr algn="ctr" eaLnBrk="1" hangingPunct="1">
              <a:buFont typeface="Arial" charset="0"/>
              <a:buNone/>
            </a:pPr>
            <a:endParaRPr lang="en-US" sz="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51075" y="4797425"/>
            <a:ext cx="5026025" cy="1778000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А.С.Пушкин        </a:t>
            </a: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x = 11</a:t>
            </a:r>
            <a:r>
              <a:rPr lang="ru-RU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en-US" sz="36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Л.Н.Толстой</a:t>
            </a:r>
            <a:r>
              <a:rPr lang="en-US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x = 11</a:t>
            </a:r>
          </a:p>
          <a:p>
            <a:pPr algn="ctr">
              <a:defRPr/>
            </a:pPr>
            <a:r>
              <a:rPr lang="ru-RU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С. Есенин           </a:t>
            </a: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x = 1</a:t>
            </a:r>
            <a:r>
              <a:rPr lang="ru-RU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,1</a:t>
            </a:r>
            <a:endParaRPr lang="en-US" sz="36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-541338" y="-531813"/>
            <a:ext cx="9217026" cy="1368426"/>
          </a:xfrm>
        </p:spPr>
        <p:txBody>
          <a:bodyPr/>
          <a:lstStyle/>
          <a:p>
            <a:r>
              <a:rPr lang="ru-RU" altLang="ru-RU" sz="3600" b="1" i="1" smtClean="0">
                <a:solidFill>
                  <a:srgbClr val="FF0000"/>
                </a:solidFill>
                <a:latin typeface="Georgia" pitchFamily="18" charset="0"/>
              </a:rPr>
              <a:t>Самостоятельная работа.</a:t>
            </a:r>
          </a:p>
        </p:txBody>
      </p:sp>
      <p:graphicFrame>
        <p:nvGraphicFramePr>
          <p:cNvPr id="33821" name="Group 29"/>
          <p:cNvGraphicFramePr>
            <a:graphicFrameLocks noGrp="1"/>
          </p:cNvGraphicFramePr>
          <p:nvPr>
            <p:ph idx="1"/>
          </p:nvPr>
        </p:nvGraphicFramePr>
        <p:xfrm>
          <a:off x="-36513" y="476250"/>
          <a:ext cx="9217026" cy="6936550"/>
        </p:xfrm>
        <a:graphic>
          <a:graphicData uri="http://schemas.openxmlformats.org/drawingml/2006/table">
            <a:tbl>
              <a:tblPr/>
              <a:tblGrid>
                <a:gridCol w="4608513"/>
                <a:gridCol w="4608513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Вариант 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Вариант 2.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0400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Реши уравнения: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х + 32 = 171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463 – у = 219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(246 + а) – 42 = 643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Реши уравнения: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 + с = 345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 – 93 = 139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318 – (т – 8) = 27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4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санатории было 97 отдыхающих. После того, как несколько человек уехало на экскурсию, в санатории осталось 78 отдыхающих. Сколько человек уехали?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автобусе было 78 пассажиров. На остановке несколько человек вышли. В автобусе осталось 59 пассажиров. Сколько человек вышли из автобуса на остановке?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5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920880" cy="1210146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Ответы к самостоятельной работе</a:t>
            </a:r>
            <a:endParaRPr lang="ru-RU" sz="3200" dirty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>
          <a:xfrm>
            <a:off x="1475656" y="1556792"/>
            <a:ext cx="7211144" cy="468052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1 вариант                    2 вариант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1) х=139                       1) с=262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2) </a:t>
            </a:r>
            <a:r>
              <a:rPr lang="en-US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y=244                       2) n=232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3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en-US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3) </a:t>
            </a: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а=439                      3) </a:t>
            </a:r>
            <a:r>
              <a:rPr lang="en-US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m=299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3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en-US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4)</a:t>
            </a: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19 ЧЕЛОВЕК          4) 19 ЧЕЛОВЕК</a:t>
            </a:r>
            <a:r>
              <a:rPr lang="en-US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                                </a:t>
            </a: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/>
            </a:r>
            <a:b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</a:br>
            <a:endParaRPr lang="ru-RU" sz="3400" b="1" dirty="0" smtClean="0">
              <a:ln>
                <a:solidFill>
                  <a:schemeClr val="bg1"/>
                </a:solidFill>
              </a:ln>
              <a:solidFill>
                <a:srgbClr val="FF0000"/>
              </a:solidFill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/>
            </a:r>
            <a:b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</a:b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/>
            </a:r>
            <a:b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</a:br>
            <a:endParaRPr lang="ru-RU" sz="3400" b="1" dirty="0" smtClean="0">
              <a:ln>
                <a:solidFill>
                  <a:schemeClr val="bg1"/>
                </a:solidFill>
              </a:ln>
              <a:solidFill>
                <a:srgbClr val="FF0000"/>
              </a:solidFill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/>
            </a:r>
            <a:b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</a:b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/>
            </a:r>
            <a:b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</a:br>
            <a: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/>
            </a:r>
            <a:br>
              <a:rPr lang="ru-RU" sz="3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</a:br>
            <a:endParaRPr lang="ru-RU" sz="3400" b="1" dirty="0" smtClean="0">
              <a:ln>
                <a:solidFill>
                  <a:schemeClr val="bg1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42875"/>
            <a:ext cx="8229600" cy="1357313"/>
          </a:xfrm>
        </p:spPr>
        <p:txBody>
          <a:bodyPr lIns="0" tIns="0" rIns="0" bIns="0"/>
          <a:lstStyle/>
          <a:p>
            <a:r>
              <a:rPr lang="ru-RU" sz="4000" smtClean="0"/>
              <a:t>Выберите слово, которое у вас ассоциируется с содержанием прошедшего урока</a:t>
            </a:r>
          </a:p>
        </p:txBody>
      </p:sp>
      <p:grpSp>
        <p:nvGrpSpPr>
          <p:cNvPr id="98306" name="Улыбающееся лицо 4"/>
          <p:cNvGrpSpPr>
            <a:grpSpLocks/>
          </p:cNvGrpSpPr>
          <p:nvPr/>
        </p:nvGrpSpPr>
        <p:grpSpPr bwMode="auto">
          <a:xfrm>
            <a:off x="107950" y="981075"/>
            <a:ext cx="1514475" cy="1449388"/>
            <a:chOff x="69" y="265"/>
            <a:chExt cx="1052" cy="1006"/>
          </a:xfrm>
        </p:grpSpPr>
        <p:pic>
          <p:nvPicPr>
            <p:cNvPr id="98323" name="Улыбающееся лицо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9" y="265"/>
              <a:ext cx="1052" cy="10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8324" name="Text Box 5"/>
            <p:cNvSpPr txBox="1">
              <a:spLocks noChangeArrowheads="1"/>
            </p:cNvSpPr>
            <p:nvPr/>
          </p:nvSpPr>
          <p:spPr bwMode="auto">
            <a:xfrm>
              <a:off x="280" y="471"/>
              <a:ext cx="631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 anchor="ctr"/>
            <a:lstStyle/>
            <a:p>
              <a:pPr algn="ctr" defTabSz="828675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1600" b="1">
                  <a:ea typeface="Microsoft YaHei" pitchFamily="34" charset="-122"/>
                </a:rPr>
                <a:t>Успех</a:t>
              </a:r>
            </a:p>
          </p:txBody>
        </p:sp>
      </p:grpSp>
      <p:grpSp>
        <p:nvGrpSpPr>
          <p:cNvPr id="98307" name="Улыбающееся лицо 5"/>
          <p:cNvGrpSpPr>
            <a:grpSpLocks/>
          </p:cNvGrpSpPr>
          <p:nvPr/>
        </p:nvGrpSpPr>
        <p:grpSpPr bwMode="auto">
          <a:xfrm>
            <a:off x="884238" y="4241800"/>
            <a:ext cx="1658937" cy="1585913"/>
            <a:chOff x="614" y="2945"/>
            <a:chExt cx="1152" cy="1102"/>
          </a:xfrm>
        </p:grpSpPr>
        <p:pic>
          <p:nvPicPr>
            <p:cNvPr id="98321" name="Улыбающееся лицо 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4" y="2945"/>
              <a:ext cx="1152" cy="1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8322" name="Text Box 8"/>
            <p:cNvSpPr txBox="1">
              <a:spLocks noChangeArrowheads="1"/>
            </p:cNvSpPr>
            <p:nvPr/>
          </p:nvSpPr>
          <p:spPr bwMode="auto">
            <a:xfrm>
              <a:off x="840" y="3164"/>
              <a:ext cx="701" cy="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 anchor="ctr"/>
            <a:lstStyle/>
            <a:p>
              <a:pPr algn="ctr" defTabSz="828675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1600" b="1">
                  <a:ea typeface="Microsoft YaHei" pitchFamily="34" charset="-122"/>
                </a:rPr>
                <a:t>Польза</a:t>
              </a:r>
            </a:p>
          </p:txBody>
        </p:sp>
      </p:grpSp>
      <p:grpSp>
        <p:nvGrpSpPr>
          <p:cNvPr id="98308" name="Улыбающееся лицо 6"/>
          <p:cNvGrpSpPr>
            <a:grpSpLocks/>
          </p:cNvGrpSpPr>
          <p:nvPr/>
        </p:nvGrpSpPr>
        <p:grpSpPr bwMode="auto">
          <a:xfrm>
            <a:off x="3059113" y="1776413"/>
            <a:ext cx="1955800" cy="1878012"/>
            <a:chOff x="2124" y="1233"/>
            <a:chExt cx="1359" cy="1305"/>
          </a:xfrm>
        </p:grpSpPr>
        <p:pic>
          <p:nvPicPr>
            <p:cNvPr id="98319" name="Улыбающееся лицо 6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24" y="1233"/>
              <a:ext cx="1359" cy="1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8320" name="Text Box 11"/>
            <p:cNvSpPr txBox="1">
              <a:spLocks noChangeArrowheads="1"/>
            </p:cNvSpPr>
            <p:nvPr/>
          </p:nvSpPr>
          <p:spPr bwMode="auto">
            <a:xfrm>
              <a:off x="2435" y="1534"/>
              <a:ext cx="736" cy="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 anchor="ctr"/>
            <a:lstStyle/>
            <a:p>
              <a:pPr algn="ctr" defTabSz="828675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1600" b="1">
                  <a:ea typeface="Microsoft YaHei" pitchFamily="34" charset="-122"/>
                </a:rPr>
                <a:t>Новизна </a:t>
              </a:r>
            </a:p>
          </p:txBody>
        </p:sp>
      </p:grpSp>
      <p:grpSp>
        <p:nvGrpSpPr>
          <p:cNvPr id="98309" name="Улыбающееся лицо 7"/>
          <p:cNvGrpSpPr>
            <a:grpSpLocks/>
          </p:cNvGrpSpPr>
          <p:nvPr/>
        </p:nvGrpSpPr>
        <p:grpSpPr bwMode="auto">
          <a:xfrm>
            <a:off x="6596063" y="4313238"/>
            <a:ext cx="1947862" cy="1730375"/>
            <a:chOff x="4581" y="2995"/>
            <a:chExt cx="1352" cy="1202"/>
          </a:xfrm>
        </p:grpSpPr>
        <p:pic>
          <p:nvPicPr>
            <p:cNvPr id="98317" name="Улыбающееся лицо 7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581" y="2995"/>
              <a:ext cx="1352" cy="1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8318" name="Text Box 14"/>
            <p:cNvSpPr txBox="1">
              <a:spLocks noChangeArrowheads="1"/>
            </p:cNvSpPr>
            <p:nvPr/>
          </p:nvSpPr>
          <p:spPr bwMode="auto">
            <a:xfrm>
              <a:off x="4838" y="3228"/>
              <a:ext cx="842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 anchor="ctr"/>
            <a:lstStyle/>
            <a:p>
              <a:pPr algn="ctr" defTabSz="828675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1600" b="1">
                  <a:ea typeface="Microsoft YaHei" pitchFamily="34" charset="-122"/>
                </a:rPr>
                <a:t>Интерес</a:t>
              </a:r>
            </a:p>
          </p:txBody>
        </p:sp>
      </p:grpSp>
      <p:grpSp>
        <p:nvGrpSpPr>
          <p:cNvPr id="98310" name="Улыбающееся лицо 8"/>
          <p:cNvGrpSpPr>
            <a:grpSpLocks/>
          </p:cNvGrpSpPr>
          <p:nvPr/>
        </p:nvGrpSpPr>
        <p:grpSpPr bwMode="auto">
          <a:xfrm>
            <a:off x="7170738" y="741363"/>
            <a:ext cx="1874837" cy="1730375"/>
            <a:chOff x="4980" y="515"/>
            <a:chExt cx="1302" cy="1201"/>
          </a:xfrm>
        </p:grpSpPr>
        <p:pic>
          <p:nvPicPr>
            <p:cNvPr id="98315" name="Улыбающееся лицо 8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980" y="515"/>
              <a:ext cx="1302" cy="1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8316" name="Text Box 17"/>
            <p:cNvSpPr txBox="1">
              <a:spLocks noChangeArrowheads="1"/>
            </p:cNvSpPr>
            <p:nvPr/>
          </p:nvSpPr>
          <p:spPr bwMode="auto">
            <a:xfrm>
              <a:off x="5227" y="748"/>
              <a:ext cx="807" cy="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 anchor="ctr"/>
            <a:lstStyle/>
            <a:p>
              <a:pPr algn="ctr" defTabSz="828675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1600" b="1">
                  <a:ea typeface="Microsoft YaHei" pitchFamily="34" charset="-122"/>
                </a:rPr>
                <a:t>Лёгкость</a:t>
              </a:r>
            </a:p>
          </p:txBody>
        </p:sp>
      </p:grpSp>
      <p:sp>
        <p:nvSpPr>
          <p:cNvPr id="98311" name="Дуга 12"/>
          <p:cNvSpPr>
            <a:spLocks noChangeArrowheads="1"/>
          </p:cNvSpPr>
          <p:nvPr/>
        </p:nvSpPr>
        <p:spPr bwMode="auto">
          <a:xfrm>
            <a:off x="1571625" y="5143500"/>
            <a:ext cx="1000125" cy="357188"/>
          </a:xfrm>
          <a:custGeom>
            <a:avLst/>
            <a:gdLst>
              <a:gd name="T0" fmla="*/ 372471 w 1103312"/>
              <a:gd name="T1" fmla="*/ 0 h 393700"/>
              <a:gd name="T2" fmla="*/ 372471 w 1103312"/>
              <a:gd name="T3" fmla="*/ 133371 h 393700"/>
              <a:gd name="T4" fmla="*/ 744940 w 1103312"/>
              <a:gd name="T5" fmla="*/ 133371 h 393700"/>
              <a:gd name="T6" fmla="*/ 11796480 60000 65536"/>
              <a:gd name="T7" fmla="*/ 11796480 60000 65536"/>
              <a:gd name="T8" fmla="*/ 5898240 60000 65536"/>
              <a:gd name="T9" fmla="*/ 551655 w 1103312"/>
              <a:gd name="T10" fmla="*/ 0 h 393700"/>
              <a:gd name="T11" fmla="*/ 1103312 w 1103312"/>
              <a:gd name="T12" fmla="*/ 196850 h 3937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3312" h="393700" stroke="0">
                <a:moveTo>
                  <a:pt x="551656" y="0"/>
                </a:moveTo>
                <a:lnTo>
                  <a:pt x="551655" y="0"/>
                </a:lnTo>
                <a:cubicBezTo>
                  <a:pt x="856327" y="0"/>
                  <a:pt x="1103312" y="88132"/>
                  <a:pt x="1103312" y="196850"/>
                </a:cubicBezTo>
                <a:cubicBezTo>
                  <a:pt x="1103312" y="196850"/>
                  <a:pt x="1103311" y="196850"/>
                  <a:pt x="1103311" y="196850"/>
                </a:cubicBezTo>
                <a:lnTo>
                  <a:pt x="551656" y="196850"/>
                </a:lnTo>
                <a:close/>
              </a:path>
              <a:path w="1103312" h="393700" fill="none">
                <a:moveTo>
                  <a:pt x="551656" y="0"/>
                </a:moveTo>
                <a:lnTo>
                  <a:pt x="551655" y="0"/>
                </a:lnTo>
                <a:cubicBezTo>
                  <a:pt x="856327" y="0"/>
                  <a:pt x="1103312" y="88132"/>
                  <a:pt x="1103312" y="196850"/>
                </a:cubicBezTo>
                <a:cubicBezTo>
                  <a:pt x="1103312" y="196850"/>
                  <a:pt x="1103311" y="196850"/>
                  <a:pt x="1103311" y="196850"/>
                </a:cubicBezTo>
              </a:path>
            </a:pathLst>
          </a:custGeom>
          <a:noFill/>
          <a:ln w="9525" algn="ctr">
            <a:solidFill>
              <a:srgbClr val="00CC98"/>
            </a:solidFill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endParaRPr lang="ru-RU"/>
          </a:p>
        </p:txBody>
      </p:sp>
      <p:sp>
        <p:nvSpPr>
          <p:cNvPr id="14" name="Пятно 1 13"/>
          <p:cNvSpPr>
            <a:spLocks noChangeArrowheads="1"/>
          </p:cNvSpPr>
          <p:nvPr/>
        </p:nvSpPr>
        <p:spPr bwMode="auto">
          <a:xfrm>
            <a:off x="0" y="2357438"/>
            <a:ext cx="3000375" cy="1928812"/>
          </a:xfrm>
          <a:prstGeom prst="irregularSeal1">
            <a:avLst/>
          </a:prstGeom>
          <a:solidFill>
            <a:srgbClr val="808080"/>
          </a:solidFill>
          <a:ln w="25400" algn="ctr">
            <a:solidFill>
              <a:srgbClr val="00956F"/>
            </a:solidFill>
            <a:miter lim="800000"/>
            <a:headEnd/>
            <a:tailEnd/>
          </a:ln>
          <a:effectLst>
            <a:outerShdw dist="38100" dir="10800000" algn="r" rotWithShape="0">
              <a:srgbClr val="000000">
                <a:alpha val="39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828675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400" b="1">
                <a:solidFill>
                  <a:srgbClr val="FFFFFF"/>
                </a:solidFill>
                <a:ea typeface="Microsoft YaHei" pitchFamily="34" charset="-122"/>
              </a:rPr>
              <a:t>Скука</a:t>
            </a:r>
          </a:p>
        </p:txBody>
      </p:sp>
      <p:sp>
        <p:nvSpPr>
          <p:cNvPr id="15" name="Пятно 1 14"/>
          <p:cNvSpPr>
            <a:spLocks noChangeArrowheads="1"/>
          </p:cNvSpPr>
          <p:nvPr/>
        </p:nvSpPr>
        <p:spPr bwMode="auto">
          <a:xfrm>
            <a:off x="5072063" y="1500188"/>
            <a:ext cx="2357437" cy="2214562"/>
          </a:xfrm>
          <a:prstGeom prst="irregularSeal1">
            <a:avLst/>
          </a:prstGeom>
          <a:solidFill>
            <a:srgbClr val="002060"/>
          </a:solidFill>
          <a:ln w="25400" algn="ctr">
            <a:solidFill>
              <a:srgbClr val="00956F"/>
            </a:solidFill>
            <a:miter lim="800000"/>
            <a:headEnd/>
            <a:tailEnd/>
          </a:ln>
          <a:effectLst>
            <a:outerShdw dist="38100" dir="10800000" algn="r" rotWithShape="0">
              <a:srgbClr val="000000">
                <a:alpha val="39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828675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000" b="1" dirty="0">
                <a:solidFill>
                  <a:srgbClr val="FFFFFF"/>
                </a:solidFill>
                <a:ea typeface="Microsoft YaHei" pitchFamily="34" charset="-122"/>
              </a:rPr>
              <a:t>Трудность</a:t>
            </a:r>
          </a:p>
        </p:txBody>
      </p:sp>
      <p:sp>
        <p:nvSpPr>
          <p:cNvPr id="16" name="Пятно 1 15"/>
          <p:cNvSpPr>
            <a:spLocks noChangeArrowheads="1"/>
          </p:cNvSpPr>
          <p:nvPr/>
        </p:nvSpPr>
        <p:spPr bwMode="auto">
          <a:xfrm>
            <a:off x="3000375" y="3857625"/>
            <a:ext cx="2928938" cy="2428875"/>
          </a:xfrm>
          <a:prstGeom prst="irregularSeal1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00956F"/>
            </a:solidFill>
            <a:miter lim="800000"/>
            <a:headEnd/>
            <a:tailEnd/>
          </a:ln>
          <a:effectLst>
            <a:outerShdw dist="38100" dir="10800000" algn="r" rotWithShape="0">
              <a:srgbClr val="000000">
                <a:alpha val="39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828675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1600" b="1" dirty="0">
                <a:solidFill>
                  <a:srgbClr val="FFFFFF"/>
                </a:solidFill>
                <a:ea typeface="Microsoft YaHei" pitchFamily="34" charset="-122"/>
              </a:rPr>
              <a:t>Бесполезность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3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603" r="25555" b="77164"/>
          <a:stretch>
            <a:fillRect/>
          </a:stretch>
        </p:blipFill>
        <p:spPr bwMode="auto">
          <a:xfrm>
            <a:off x="3276600" y="309563"/>
            <a:ext cx="42481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16013" y="2060575"/>
            <a:ext cx="7704137" cy="4537075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8800" b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            за</a:t>
            </a:r>
          </a:p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8800" b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                 урок</a:t>
            </a:r>
            <a:endParaRPr lang="ru-RU" sz="8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Решите устно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уравнения</a:t>
            </a:r>
            <a:endParaRPr lang="ru-RU" sz="4000" dirty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23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450850" y="268288"/>
            <a:ext cx="8242300" cy="1158875"/>
          </a:xfrm>
        </p:spPr>
      </p:pic>
      <p:sp>
        <p:nvSpPr>
          <p:cNvPr id="81924" name="Содержимое 2"/>
          <p:cNvSpPr>
            <a:spLocks noGrp="1"/>
          </p:cNvSpPr>
          <p:nvPr>
            <p:ph idx="1"/>
          </p:nvPr>
        </p:nvSpPr>
        <p:spPr>
          <a:xfrm>
            <a:off x="395288" y="1268413"/>
            <a:ext cx="8569325" cy="5329237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n-US" sz="2800" smtClean="0"/>
              <a:t>                                         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/>
              <a:t>                                             </a:t>
            </a:r>
            <a:endParaRPr lang="en-US" sz="28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388" y="1196975"/>
          <a:ext cx="8856662" cy="3529013"/>
        </p:xfrm>
        <a:graphic>
          <a:graphicData uri="http://schemas.openxmlformats.org/drawingml/2006/table">
            <a:tbl>
              <a:tblPr/>
              <a:tblGrid>
                <a:gridCol w="4429125"/>
                <a:gridCol w="4427537"/>
              </a:tblGrid>
              <a:tr h="3529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3x = 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 – x = 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10"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 x =</a:t>
                      </a: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,6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x : 3 = 1,2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5x = 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6x – 14 = 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7x  </a:t>
                      </a: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54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=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4,9 - x = 0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1928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3573463"/>
            <a:ext cx="30480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Вспомни</a:t>
            </a:r>
            <a:endParaRPr lang="ru-RU" sz="4000" dirty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94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0"/>
            <a:ext cx="9251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-973138" y="549275"/>
            <a:ext cx="8242301" cy="1158875"/>
          </a:xfrm>
        </p:spPr>
      </p:pic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1619250" y="1484313"/>
            <a:ext cx="5329238" cy="485775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Что называется уравнением ?  </a:t>
            </a:r>
            <a:endParaRPr lang="en-US" sz="3600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400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Что называется корнем уравнения?</a:t>
            </a:r>
            <a:endParaRPr lang="en-US" sz="3600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400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Что значит решить уравнение?</a:t>
            </a:r>
          </a:p>
          <a:p>
            <a:pPr eaLnBrk="1" hangingPunct="1"/>
            <a:endParaRPr lang="ru-RU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Решите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уравнения</a:t>
            </a:r>
            <a:endParaRPr lang="ru-RU" dirty="0" smtClean="0"/>
          </a:p>
        </p:txBody>
      </p:sp>
      <p:pic>
        <p:nvPicPr>
          <p:cNvPr id="83971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450850" y="268288"/>
            <a:ext cx="8242300" cy="1158875"/>
          </a:xfrm>
        </p:spPr>
      </p:pic>
      <p:sp>
        <p:nvSpPr>
          <p:cNvPr id="83972" name="Содержимое 2"/>
          <p:cNvSpPr>
            <a:spLocks noGrp="1"/>
          </p:cNvSpPr>
          <p:nvPr>
            <p:ph idx="1"/>
          </p:nvPr>
        </p:nvSpPr>
        <p:spPr>
          <a:xfrm>
            <a:off x="395288" y="1268413"/>
            <a:ext cx="8291512" cy="48577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3600" b="1" smtClean="0">
                <a:solidFill>
                  <a:srgbClr val="632523"/>
                </a:solidFill>
                <a:latin typeface="Times New Roman" pitchFamily="18" charset="0"/>
              </a:rPr>
              <a:t>1)</a:t>
            </a:r>
            <a:r>
              <a:rPr lang="ru-RU" sz="3600" smtClean="0">
                <a:latin typeface="Times New Roman" pitchFamily="18" charset="0"/>
              </a:rPr>
              <a:t> 1,5+2,5х=14</a:t>
            </a:r>
            <a:endParaRPr lang="en-US" sz="360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3600" b="1" smtClean="0">
                <a:solidFill>
                  <a:srgbClr val="632523"/>
                </a:solidFill>
                <a:latin typeface="Times New Roman" pitchFamily="18" charset="0"/>
              </a:rPr>
              <a:t>           </a:t>
            </a:r>
            <a:r>
              <a:rPr lang="ru-RU" sz="3600" b="1" smtClean="0">
                <a:solidFill>
                  <a:srgbClr val="632523"/>
                </a:solidFill>
                <a:latin typeface="Times New Roman" pitchFamily="18" charset="0"/>
              </a:rPr>
              <a:t>2)</a:t>
            </a:r>
            <a:r>
              <a:rPr lang="ru-RU" sz="3600" smtClean="0">
                <a:latin typeface="Times New Roman" pitchFamily="18" charset="0"/>
              </a:rPr>
              <a:t> (х-1,1)-2=5</a:t>
            </a:r>
          </a:p>
          <a:p>
            <a:pPr eaLnBrk="1" hangingPunct="1">
              <a:buFont typeface="Arial" charset="0"/>
              <a:buNone/>
            </a:pPr>
            <a:r>
              <a:rPr lang="ru-RU" sz="3600" smtClean="0">
                <a:latin typeface="Times New Roman" pitchFamily="18" charset="0"/>
              </a:rPr>
              <a:t>                    </a:t>
            </a:r>
            <a:r>
              <a:rPr lang="ru-RU" sz="3600" b="1" smtClean="0">
                <a:solidFill>
                  <a:srgbClr val="632523"/>
                </a:solidFill>
                <a:latin typeface="Times New Roman" pitchFamily="18" charset="0"/>
              </a:rPr>
              <a:t>3)</a:t>
            </a:r>
            <a:r>
              <a:rPr lang="en-US" sz="3600" smtClean="0">
                <a:latin typeface="Times New Roman" pitchFamily="18" charset="0"/>
              </a:rPr>
              <a:t> </a:t>
            </a:r>
            <a:r>
              <a:rPr lang="ru-RU" sz="3600" smtClean="0">
                <a:latin typeface="Times New Roman" pitchFamily="18" charset="0"/>
              </a:rPr>
              <a:t>10-0,3х=6,4       </a:t>
            </a:r>
          </a:p>
          <a:p>
            <a:pPr algn="ctr" eaLnBrk="1" hangingPunct="1">
              <a:buFont typeface="Arial" charset="0"/>
              <a:buNone/>
            </a:pPr>
            <a:r>
              <a:rPr lang="ru-RU" sz="3600" b="1" smtClean="0">
                <a:solidFill>
                  <a:srgbClr val="632523"/>
                </a:solidFill>
                <a:latin typeface="Times New Roman" pitchFamily="18" charset="0"/>
              </a:rPr>
              <a:t>          4)</a:t>
            </a:r>
            <a:r>
              <a:rPr lang="ru-RU" sz="3600" smtClean="0">
                <a:latin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</a:rPr>
              <a:t> </a:t>
            </a:r>
            <a:r>
              <a:rPr lang="ru-RU" sz="3600" smtClean="0">
                <a:latin typeface="Times New Roman" pitchFamily="18" charset="0"/>
              </a:rPr>
              <a:t>х:100-20=7,2   </a:t>
            </a:r>
          </a:p>
          <a:p>
            <a:pPr algn="ctr"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088" y="-603250"/>
            <a:ext cx="8066087" cy="244792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Найди ошибку</a:t>
            </a:r>
          </a:p>
        </p:txBody>
      </p:sp>
      <p:sp>
        <p:nvSpPr>
          <p:cNvPr id="84995" name="Содержимое 2"/>
          <p:cNvSpPr>
            <a:spLocks noGrp="1"/>
          </p:cNvSpPr>
          <p:nvPr>
            <p:ph idx="4294967295"/>
          </p:nvPr>
        </p:nvSpPr>
        <p:spPr>
          <a:xfrm>
            <a:off x="827088" y="1268413"/>
            <a:ext cx="7993062" cy="1439862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Arial" charset="0"/>
              </a:rPr>
              <a:t>1) (30-х)+12,5=17,4            2)(0,2х+7):0,5=16,4</a:t>
            </a:r>
          </a:p>
          <a:p>
            <a:pPr eaLnBrk="1" hangingPunct="1"/>
            <a:r>
              <a:rPr lang="ru-RU" sz="2800" smtClean="0">
                <a:latin typeface="Arial" charset="0"/>
              </a:rPr>
              <a:t>     30-х=17,4+12,5                  0,2х+7=16,4*0,5</a:t>
            </a:r>
          </a:p>
          <a:p>
            <a:pPr eaLnBrk="1" hangingPunct="1"/>
            <a:r>
              <a:rPr lang="ru-RU" sz="2800" smtClean="0">
                <a:latin typeface="Arial" charset="0"/>
              </a:rPr>
              <a:t>     30-х=29,9                            0,2х+7=8,2</a:t>
            </a:r>
          </a:p>
          <a:p>
            <a:pPr eaLnBrk="1" hangingPunct="1"/>
            <a:r>
              <a:rPr lang="ru-RU" sz="2800" smtClean="0">
                <a:latin typeface="Arial" charset="0"/>
              </a:rPr>
              <a:t>     х=30-29,9                            0,2х=8,2-7</a:t>
            </a:r>
          </a:p>
          <a:p>
            <a:pPr eaLnBrk="1" hangingPunct="1"/>
            <a:r>
              <a:rPr lang="ru-RU" sz="2800" smtClean="0">
                <a:latin typeface="Arial" charset="0"/>
              </a:rPr>
              <a:t>     х=0,1                                   0,2х=1,2</a:t>
            </a:r>
          </a:p>
          <a:p>
            <a:pPr eaLnBrk="1" hangingPunct="1"/>
            <a:r>
              <a:rPr lang="ru-RU" sz="2800" smtClean="0">
                <a:latin typeface="Arial" charset="0"/>
              </a:rPr>
              <a:t>                                                  х=1,2:0,2</a:t>
            </a:r>
          </a:p>
          <a:p>
            <a:pPr eaLnBrk="1" hangingPunct="1"/>
            <a:r>
              <a:rPr lang="ru-RU" sz="2800" smtClean="0">
                <a:latin typeface="Arial" charset="0"/>
              </a:rPr>
              <a:t>                                                  х=0,6</a:t>
            </a:r>
          </a:p>
          <a:p>
            <a:pPr eaLnBrk="1" hangingPunct="1">
              <a:buFont typeface="Arial" charset="0"/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 eaLnBrk="1" hangingPunct="1">
              <a:buFont typeface="Arial" charset="0"/>
              <a:buNone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3813"/>
            <a:ext cx="9144000" cy="690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Исторический </a:t>
            </a:r>
            <a:r>
              <a:rPr lang="ru-RU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экскурс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950" y="1036638"/>
            <a:ext cx="8856663" cy="4784725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Кто придумал уравнения? 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Ответить на этот вопрос невозможно! Задачи, приводящие к решению простейших уравнений, люди решали на основе здравого смысла. Еще 3-4 тысячи лет до нашей эры египтяне и вавилоняне умели решать простейшие уравнения, вид которых не был похож на современные. Греки унаследовали знания египтян, и пошли дальше. Наибольших успехов в развитии учения об уравнениях достиг греческий ученый Диофант 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IIIв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“Он уйму всяких разрешил проблем.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И засухи предсказывал и ливни.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Поистине его познанья дивны”</a:t>
            </a:r>
            <a:endParaRPr lang="ru-RU" sz="31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2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603" r="25555" b="77164"/>
          <a:stretch>
            <a:fillRect/>
          </a:stretch>
        </p:blipFill>
        <p:spPr bwMode="auto">
          <a:xfrm>
            <a:off x="3276600" y="309563"/>
            <a:ext cx="42481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55576" y="112474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4000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интересно</a:t>
            </a:r>
            <a:endParaRPr lang="ru-RU" sz="4000" dirty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7044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4"/>
          <a:srcRect/>
          <a:stretch>
            <a:fillRect/>
          </a:stretch>
        </p:blipFill>
        <p:spPr>
          <a:xfrm>
            <a:off x="749300" y="1122363"/>
            <a:ext cx="8242300" cy="1150937"/>
          </a:xfr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6013" y="2060575"/>
            <a:ext cx="7704137" cy="4537075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Первым написал книгу на арабском языке о решении уравнений среднеазиатский ученый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Мухаммед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ибн  Муса ал-Хорезми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(IX век)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Название у нее было очень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странное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«Краткая книга об исчислении ал–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джабры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и ал–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мукабалы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 В этом названии впервые прозвучало известное нам слово «алгебра».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" y="0"/>
            <a:ext cx="9144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584" y="548680"/>
            <a:ext cx="606936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b="1" i="1" dirty="0" smtClean="0">
                <a:ln>
                  <a:solidFill>
                    <a:schemeClr val="bg1"/>
                  </a:solidFill>
                </a:ln>
              </a:rPr>
              <a:t>Ал - джабра</a:t>
            </a:r>
          </a:p>
        </p:txBody>
      </p:sp>
      <p:pic>
        <p:nvPicPr>
          <p:cNvPr id="88067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822325" y="433388"/>
            <a:ext cx="6078538" cy="1266825"/>
          </a:xfrm>
        </p:spPr>
      </p:pic>
      <p:sp>
        <p:nvSpPr>
          <p:cNvPr id="88068" name="Содержимое 2"/>
          <p:cNvSpPr>
            <a:spLocks noGrp="1"/>
          </p:cNvSpPr>
          <p:nvPr>
            <p:ph idx="1"/>
          </p:nvPr>
        </p:nvSpPr>
        <p:spPr>
          <a:xfrm>
            <a:off x="611188" y="1484313"/>
            <a:ext cx="6121400" cy="464185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800" smtClean="0"/>
              <a:t>При решении уравненья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/>
              <a:t>Если в части одной, 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/>
              <a:t>Безразлично какой,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/>
              <a:t>Встретится член отрицательный,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/>
              <a:t>Мы к обеим частям,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/>
              <a:t>С этим членом сличив,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/>
              <a:t>Равный член придадим,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/>
              <a:t>Только с знаком другим,-</a:t>
            </a:r>
          </a:p>
          <a:p>
            <a:pPr algn="ctr" eaLnBrk="1" hangingPunct="1">
              <a:buFont typeface="Arial" charset="0"/>
              <a:buNone/>
            </a:pPr>
            <a:r>
              <a:rPr lang="ru-RU" sz="2600" smtClean="0"/>
              <a:t>И найдем результат нам желательный.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6206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b="1" i="1" dirty="0">
                <a:ln>
                  <a:solidFill>
                    <a:schemeClr val="bg1"/>
                  </a:solidFill>
                </a:ln>
              </a:rPr>
              <a:t>Ал</a:t>
            </a:r>
            <a:r>
              <a:rPr lang="ru-RU" sz="6000" b="1" dirty="0">
                <a:ln>
                  <a:solidFill>
                    <a:schemeClr val="bg1"/>
                  </a:solidFill>
                </a:ln>
              </a:rPr>
              <a:t> - </a:t>
            </a:r>
            <a:r>
              <a:rPr lang="ru-RU" sz="6000" b="1" i="1" dirty="0">
                <a:ln>
                  <a:solidFill>
                    <a:schemeClr val="bg1"/>
                  </a:solidFill>
                </a:ln>
              </a:rPr>
              <a:t>мукабала</a:t>
            </a:r>
          </a:p>
        </p:txBody>
      </p:sp>
      <p:pic>
        <p:nvPicPr>
          <p:cNvPr id="89091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450850" y="506413"/>
            <a:ext cx="8242300" cy="1262062"/>
          </a:xfrm>
        </p:spPr>
      </p:pic>
      <p:sp>
        <p:nvSpPr>
          <p:cNvPr id="89092" name="Содержимое 2"/>
          <p:cNvSpPr>
            <a:spLocks noGrp="1"/>
          </p:cNvSpPr>
          <p:nvPr>
            <p:ph idx="1"/>
          </p:nvPr>
        </p:nvSpPr>
        <p:spPr>
          <a:xfrm>
            <a:off x="2051050" y="1700213"/>
            <a:ext cx="6491288" cy="374491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Дальше смотрим в уравненье,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Можно ль сделать приведенье,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Если члены в нем подобны,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Сопоставить их удобно,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Вычтя равный член из них,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К одному приводим 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</TotalTime>
  <Words>540</Words>
  <Application>Microsoft Office PowerPoint</Application>
  <PresentationFormat>Экран (4:3)</PresentationFormat>
  <Paragraphs>102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Тема Office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Тема урока :</vt:lpstr>
      <vt:lpstr>Решите устно уравнения</vt:lpstr>
      <vt:lpstr>Вспомни</vt:lpstr>
      <vt:lpstr>Решите уравнения</vt:lpstr>
      <vt:lpstr>Найди ошибку</vt:lpstr>
      <vt:lpstr>Исторический экскурс</vt:lpstr>
      <vt:lpstr>Это интересно</vt:lpstr>
      <vt:lpstr>Ал - джабра</vt:lpstr>
      <vt:lpstr>Ал - мукабала</vt:lpstr>
      <vt:lpstr>Слайд 10</vt:lpstr>
      <vt:lpstr>Слайд 11</vt:lpstr>
      <vt:lpstr>Слайд 12</vt:lpstr>
      <vt:lpstr>Слайд 13</vt:lpstr>
      <vt:lpstr>Слайд 14</vt:lpstr>
      <vt:lpstr>Удивительное сравнение можно сделать, основываясь на математических понятиях.  Решите уравнение и определите кому принадлежат  слова:   “Человек - есть дробь. Числитель - это, сравнительно с другими, достоинства человека, знаменатель - это оценка человеком самого себя. Увеличить своего числителя - свои достоинства, не во власти человека, но всякий может уменьшить своего знаменателя - свое мнение о самом себе, а этим уменьшением приблизить к совершенству»…</vt:lpstr>
      <vt:lpstr>Самостоятельная работа.</vt:lpstr>
      <vt:lpstr>Ответы к самостоятельной работе</vt:lpstr>
      <vt:lpstr>Выберите слово, которое у вас ассоциируется с содержанием прошедшего урока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какие две группы можно разделить?</dc:title>
  <dc:creator>Юлия Сергеевна</dc:creator>
  <cp:lastModifiedBy>1</cp:lastModifiedBy>
  <cp:revision>207</cp:revision>
  <dcterms:created xsi:type="dcterms:W3CDTF">2015-12-13T16:58:21Z</dcterms:created>
  <dcterms:modified xsi:type="dcterms:W3CDTF">2020-04-23T06:50:22Z</dcterms:modified>
</cp:coreProperties>
</file>